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6858000" cx="12192000"/>
  <p:notesSz cx="6858000" cy="9144000"/>
  <p:embeddedFontLst>
    <p:embeddedFont>
      <p:font typeface="Play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2" roundtripDataSignature="AMtx7mjQ6sfgaak8LZEfA63jxHrKl/bIu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s. Rafia Shaik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Play-regular.fntdata"/><Relationship Id="rId82" Type="http://customschemas.google.com/relationships/presentationmetadata" Target="metadata"/><Relationship Id="rId81" Type="http://schemas.openxmlformats.org/officeDocument/2006/relationships/font" Target="fonts/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8-28T16:18:58.361">
    <p:pos x="0" y="0"/>
    <p:text>Safer Alternative: low + (high - low) / 2 avoids overflow by ensuring that the intermediate value high - low is within a safe range before adding it to low.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jd94LA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090c79e8d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090c79e8d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2090c79e8d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090c79e8d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090c79e8d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2090c79e8d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090c79e8d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090c79e8d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2090c79e8d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0910b9d0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0910b9d0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20910b9d0d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0910b9d0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0910b9d0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20910b9d0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0910b9d0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0910b9d0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20910b9d0d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0910b9d0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0910b9d0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20910b9d0d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0910b9d0d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0910b9d0d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20910b9d0d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5f6d9405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5f6d9405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f5f6d94059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5f6d94059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f5f6d94059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f5f6d94059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90c79e8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90c79e8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2090c79e8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5f6d94059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f5f6d94059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f5f6d94059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0910b9d0d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0910b9d0d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20910b9d0d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5f6d94059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5f6d94059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f5f6d94059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5f6d94059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f5f6d94059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f5f6d94059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5f6d94059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5f6d94059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f5f6d94059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5f6d9405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5f6d9405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f5f6d94059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5f6d9405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5f6d9405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f5f6d94059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5f6d94059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5f6d94059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f5f6d94059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5f6d9405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5f6d9405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f5f6d94059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5f6d94059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5f6d94059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f5f6d94059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90c79e8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90c79e8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2090c79e8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5f6d9405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5f6d9405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f5f6d9405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5f6d94059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5f6d94059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f5f6d94059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5f6d94059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5f6d94059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f5f6d94059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5f6d94059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5f6d94059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f5f6d94059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5f6d94059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5f6d94059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f5f6d94059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5f6d94059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f5f6d94059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f5f6d94059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5f6d94059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f5f6d94059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f5f6d94059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5f6d94059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f5f6d94059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f5f6d94059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5f6d94059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5f6d94059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f5f6d94059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5f6d94059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f5f6d94059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f5f6d94059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090c79e8d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090c79e8d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2090c79e8d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5f6d94059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f5f6d94059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f5f6d94059_0_2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5f6d94059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f5f6d94059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f5f6d94059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5f6d94059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f5f6d94059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f5f6d94059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f5f6d94059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f5f6d94059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f5f6d94059_0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5f6d94059_0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f5f6d94059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2f5f6d94059_0_2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f5f6d94059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f5f6d94059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f5f6d94059_0_3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5f6d94059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f5f6d94059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f5f6d94059_0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f5f6d94059_0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f5f6d94059_0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f5f6d94059_0_3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5f6d94059_0_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f5f6d94059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f5f6d94059_0_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5f6d94059_0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5f6d94059_0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f5f6d94059_0_3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090c79e8d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090c79e8d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2090c79e8d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71034669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f71034669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f710346698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71034669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f71034669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f71034669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f71034669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f71034669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f710346698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f710346698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f710346698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f710346698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f710346698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f710346698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f710346698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f71034669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f71034669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f710346698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719e30787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f719e30787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f719e30787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710346698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f710346698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f710346698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f719e30787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f719e30787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f719e30787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f719e30787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f719e30787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f719e30787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090c79e8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090c79e8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2090c79e8d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f719e30787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f719e30787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2f719e30787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f719e30787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f719e30787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f719e30787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f719e30787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f719e30787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f719e30787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f719e3078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f719e3078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f719e30787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f719e30787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f719e30787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f719e30787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f719e30787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f719e30787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f719e30787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f710346698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f710346698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2f710346698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f75db85f9e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f75db85f9e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2f75db85f9e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f75db85f9e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f75db85f9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f75db85f9e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f75db85f9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f75db85f9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f75db85f9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090c79e8d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090c79e8d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2090c79e8d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f710346698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f710346698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2f710346698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2090c79e8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2090c79e8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22090c79e8d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2090c79e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2090c79e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22090c79e8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090c79e8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2090c79e8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2090c79e8d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090c79e8d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2090c79e8d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2090c79e8d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090c79e8d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090c79e8d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2090c79e8d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090c79e8d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090c79e8d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2090c79e8d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fia.shaikh@nu.edu.p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visualgo.net/en/arra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comments" Target="../comments/comment1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cs.emory.edu/~cheung/Courses/170/Syllabus/09/copy-array.html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youtube.com/watch?v=uxoCnxlxpI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/>
              <a:t>Week#02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Data Structures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CS2001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Email: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rafia.shaikh@nu.edu.pk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090c79e8d_0_95"/>
          <p:cNvSpPr txBox="1"/>
          <p:nvPr>
            <p:ph type="title"/>
          </p:nvPr>
        </p:nvSpPr>
        <p:spPr>
          <a:xfrm>
            <a:off x="171125" y="721050"/>
            <a:ext cx="2274600" cy="54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two arrays using pointers</a:t>
            </a:r>
            <a:endParaRPr/>
          </a:p>
        </p:txBody>
      </p:sp>
      <p:pic>
        <p:nvPicPr>
          <p:cNvPr id="158" name="Google Shape;158;g22090c79e8d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126" y="512400"/>
            <a:ext cx="9678575" cy="62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090c79e8d_0_1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Copying the elements of array</a:t>
            </a:r>
            <a:endParaRPr/>
          </a:p>
        </p:txBody>
      </p:sp>
      <p:pic>
        <p:nvPicPr>
          <p:cNvPr id="165" name="Google Shape;165;g22090c79e8d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25" y="1690825"/>
            <a:ext cx="5610433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2090c79e8d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833" y="2176750"/>
            <a:ext cx="43719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090c79e8d_0_111"/>
          <p:cNvSpPr txBox="1"/>
          <p:nvPr>
            <p:ph type="title"/>
          </p:nvPr>
        </p:nvSpPr>
        <p:spPr>
          <a:xfrm>
            <a:off x="838200" y="365125"/>
            <a:ext cx="3483600" cy="567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Multidimensional</a:t>
            </a:r>
            <a:r>
              <a:rPr lang="en-US"/>
              <a:t> Array</a:t>
            </a:r>
            <a:endParaRPr/>
          </a:p>
        </p:txBody>
      </p:sp>
      <p:pic>
        <p:nvPicPr>
          <p:cNvPr id="173" name="Google Shape;173;g22090c79e8d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000" y="0"/>
            <a:ext cx="5795376" cy="74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0910b9d0d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Multidimensional Array</a:t>
            </a:r>
            <a:endParaRPr/>
          </a:p>
        </p:txBody>
      </p:sp>
      <p:pic>
        <p:nvPicPr>
          <p:cNvPr id="180" name="Google Shape;180;g220910b9d0d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43225"/>
            <a:ext cx="9753600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0910b9d0d_0_11"/>
          <p:cNvSpPr txBox="1"/>
          <p:nvPr>
            <p:ph type="title"/>
          </p:nvPr>
        </p:nvSpPr>
        <p:spPr>
          <a:xfrm>
            <a:off x="838200" y="365125"/>
            <a:ext cx="2170500" cy="617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Multidimensional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g220910b9d0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135" y="0"/>
            <a:ext cx="83248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0910b9d0d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Multidimensional Array</a:t>
            </a:r>
            <a:endParaRPr/>
          </a:p>
        </p:txBody>
      </p:sp>
      <p:pic>
        <p:nvPicPr>
          <p:cNvPr id="194" name="Google Shape;194;g220910b9d0d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425" y="1980350"/>
            <a:ext cx="10358375" cy="42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0910b9d0d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Times for common operations</a:t>
            </a:r>
            <a:endParaRPr/>
          </a:p>
        </p:txBody>
      </p:sp>
      <p:pic>
        <p:nvPicPr>
          <p:cNvPr id="201" name="Google Shape;201;g220910b9d0d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495" y="1690825"/>
            <a:ext cx="8108082" cy="51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0910b9d0d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08" name="Google Shape;208;g220910b9d0d_0_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Array: contiguous area of memory consisting of equal-size elements indexed by contiguous integers.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Constant-time access to any element.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Constant-time to add/remove at the end.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Linear time to add/remove at an arbitrary location.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5f6d94059_0_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Please get the concepts using </a:t>
            </a:r>
            <a:r>
              <a:rPr lang="en-US"/>
              <a:t>visuals </a:t>
            </a:r>
            <a:endParaRPr/>
          </a:p>
        </p:txBody>
      </p:sp>
      <p:sp>
        <p:nvSpPr>
          <p:cNvPr id="215" name="Google Shape;215;g2f5f6d94059_0_67"/>
          <p:cNvSpPr txBox="1"/>
          <p:nvPr>
            <p:ph idx="1" type="body"/>
          </p:nvPr>
        </p:nvSpPr>
        <p:spPr>
          <a:xfrm>
            <a:off x="838200" y="19090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https://visualgo.net/en/array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5f6d94059_0_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</a:t>
            </a:r>
            <a:endParaRPr/>
          </a:p>
        </p:txBody>
      </p:sp>
      <p:sp>
        <p:nvSpPr>
          <p:cNvPr id="222" name="Google Shape;222;g2f5f6d94059_0_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 array is a very useful data structure provided in programming languages. However, it has at least two limitations: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(1) its size has to be known at compilation time and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(2) the data in the array are separated in computer memory by the same distance, which means that inserting an item inside the array requires shifting other data in this array.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This limitation can be overcome by using linked structures.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090c79e8d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Array</a:t>
            </a:r>
            <a:endParaRPr/>
          </a:p>
        </p:txBody>
      </p:sp>
      <p:sp>
        <p:nvSpPr>
          <p:cNvPr id="96" name="Google Shape;96;g22090c79e8d_0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Contiguous</a:t>
            </a:r>
            <a:r>
              <a:rPr lang="en-US"/>
              <a:t> area of memory consisting of equal-size elements indexed by </a:t>
            </a:r>
            <a:r>
              <a:rPr lang="en-US"/>
              <a:t>contiguous</a:t>
            </a:r>
            <a:r>
              <a:rPr lang="en-US"/>
              <a:t> integers.</a:t>
            </a:r>
            <a:br>
              <a:rPr lang="en-US"/>
            </a:br>
            <a:br>
              <a:rPr lang="en-US"/>
            </a:br>
            <a:endParaRPr/>
          </a:p>
        </p:txBody>
      </p:sp>
      <p:pic>
        <p:nvPicPr>
          <p:cNvPr id="97" name="Google Shape;97;g22090c79e8d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763" y="3534350"/>
            <a:ext cx="882967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5f6d94059_0_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</a:t>
            </a:r>
            <a:endParaRPr/>
          </a:p>
        </p:txBody>
      </p:sp>
      <p:sp>
        <p:nvSpPr>
          <p:cNvPr id="229" name="Google Shape;229;g2f5f6d94059_0_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linked structure is a collection of nodes storing data and links to other nodes.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most flexible implementation of linked list is by using pointers.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0910b9d0d_0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List</a:t>
            </a:r>
            <a:endParaRPr/>
          </a:p>
        </p:txBody>
      </p:sp>
      <p:sp>
        <p:nvSpPr>
          <p:cNvPr id="236" name="Google Shape;236;g220910b9d0d_0_39"/>
          <p:cNvSpPr txBox="1"/>
          <p:nvPr>
            <p:ph idx="1" type="body"/>
          </p:nvPr>
        </p:nvSpPr>
        <p:spPr>
          <a:xfrm>
            <a:off x="838200" y="4994075"/>
            <a:ext cx="10515600" cy="123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Node contains: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Keys/Data/Content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next pointer </a:t>
            </a:r>
            <a:endParaRPr/>
          </a:p>
        </p:txBody>
      </p:sp>
      <p:pic>
        <p:nvPicPr>
          <p:cNvPr id="237" name="Google Shape;237;g220910b9d0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25" y="1434700"/>
            <a:ext cx="6211800" cy="33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5f6d94059_0_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Observation</a:t>
            </a:r>
            <a:endParaRPr/>
          </a:p>
        </p:txBody>
      </p:sp>
      <p:sp>
        <p:nvSpPr>
          <p:cNvPr id="244" name="Google Shape;244;g2f5f6d94059_0_8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fixed-size collections with known max limit of number of items that will ever be needed, i.e., the max size of M, then array is already a reasonably good data structure for List ADT implementation.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variable-size collections with unknown size M and where dynamic operations such as insert/remove are common, a simple array is actually a poor choice of data structure.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5f6d94059_0_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Linked List</a:t>
            </a:r>
            <a:endParaRPr/>
          </a:p>
        </p:txBody>
      </p:sp>
      <p:sp>
        <p:nvSpPr>
          <p:cNvPr id="251" name="Google Shape;251;g2f5f6d94059_0_95"/>
          <p:cNvSpPr txBox="1"/>
          <p:nvPr>
            <p:ph idx="1" type="body"/>
          </p:nvPr>
        </p:nvSpPr>
        <p:spPr>
          <a:xfrm>
            <a:off x="838200" y="1825625"/>
            <a:ext cx="4218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Single/Linear Linked List: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Doubly Linked List: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Circular List: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Doubly Circular List:</a:t>
            </a:r>
            <a:endParaRPr b="1"/>
          </a:p>
        </p:txBody>
      </p:sp>
      <p:pic>
        <p:nvPicPr>
          <p:cNvPr id="252" name="Google Shape;252;g2f5f6d94059_0_95"/>
          <p:cNvPicPr preferRelativeResize="0"/>
          <p:nvPr/>
        </p:nvPicPr>
        <p:blipFill rotWithShape="1">
          <a:blip r:embed="rId3">
            <a:alphaModFix/>
          </a:blip>
          <a:srcRect b="0" l="0" r="17293" t="0"/>
          <a:stretch/>
        </p:blipFill>
        <p:spPr>
          <a:xfrm>
            <a:off x="5056975" y="1546650"/>
            <a:ext cx="6977525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5f6d94059_0_178"/>
          <p:cNvSpPr txBox="1"/>
          <p:nvPr>
            <p:ph type="title"/>
          </p:nvPr>
        </p:nvSpPr>
        <p:spPr>
          <a:xfrm>
            <a:off x="838200" y="365125"/>
            <a:ext cx="4056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Singly Linked List</a:t>
            </a:r>
            <a:endParaRPr/>
          </a:p>
        </p:txBody>
      </p:sp>
      <p:sp>
        <p:nvSpPr>
          <p:cNvPr id="259" name="Google Shape;259;g2f5f6d94059_0_178"/>
          <p:cNvSpPr txBox="1"/>
          <p:nvPr>
            <p:ph idx="1" type="body"/>
          </p:nvPr>
        </p:nvSpPr>
        <p:spPr>
          <a:xfrm>
            <a:off x="838200" y="1825625"/>
            <a:ext cx="4056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The linked list is a linear data structure where each node has two parts.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1. Data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Reference to the next node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Data - it can be any data type. int,char,float,double etc.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Reference Part - It will hold the address of the next node. So, it is a type pointer.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g2f5f6d94059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900" y="152400"/>
            <a:ext cx="6638925" cy="59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5f6d94059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on linked list</a:t>
            </a:r>
            <a:endParaRPr/>
          </a:p>
        </p:txBody>
      </p:sp>
      <p:sp>
        <p:nvSpPr>
          <p:cNvPr id="267" name="Google Shape;267;g2f5f6d94059_0_1"/>
          <p:cNvSpPr txBox="1"/>
          <p:nvPr>
            <p:ph idx="1" type="body"/>
          </p:nvPr>
        </p:nvSpPr>
        <p:spPr>
          <a:xfrm>
            <a:off x="838200" y="1910800"/>
            <a:ext cx="5651700" cy="4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 to front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return front item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remove front item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 to 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return back item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remove back item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key in list?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remove key front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empty list?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adds key before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adds key after node</a:t>
            </a:r>
            <a:endParaRPr/>
          </a:p>
        </p:txBody>
      </p:sp>
      <p:sp>
        <p:nvSpPr>
          <p:cNvPr id="268" name="Google Shape;268;g2f5f6d94059_0_1"/>
          <p:cNvSpPr txBox="1"/>
          <p:nvPr>
            <p:ph idx="1" type="body"/>
          </p:nvPr>
        </p:nvSpPr>
        <p:spPr>
          <a:xfrm>
            <a:off x="6743800" y="1910800"/>
            <a:ext cx="5651700" cy="4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PushFront(Key)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Key TopFront()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PopFront()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PushBack(Key)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Key TopBack()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PopBack()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Boolean</a:t>
            </a:r>
            <a:r>
              <a:rPr lang="en-US"/>
              <a:t> Find(Key)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Erase</a:t>
            </a:r>
            <a:r>
              <a:rPr lang="en-US"/>
              <a:t>(Key)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Boolean Empty()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AddBefore(Node, 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AddAfter(Node, Key)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5f6d94059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Singly-linked list - Add to front operation</a:t>
            </a:r>
            <a:endParaRPr/>
          </a:p>
        </p:txBody>
      </p:sp>
      <p:sp>
        <p:nvSpPr>
          <p:cNvPr id="275" name="Google Shape;275;g2f5f6d94059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g2f5f6d940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490" y="4532975"/>
            <a:ext cx="5125025" cy="21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f5f6d94059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438" y="2505075"/>
            <a:ext cx="442912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5f6d94059_0_194"/>
          <p:cNvSpPr txBox="1"/>
          <p:nvPr>
            <p:ph type="title"/>
          </p:nvPr>
        </p:nvSpPr>
        <p:spPr>
          <a:xfrm>
            <a:off x="838200" y="535025"/>
            <a:ext cx="4755300" cy="245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Singly-linked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new node to front operation</a:t>
            </a:r>
            <a:endParaRPr/>
          </a:p>
        </p:txBody>
      </p:sp>
      <p:sp>
        <p:nvSpPr>
          <p:cNvPr id="284" name="Google Shape;284;g2f5f6d94059_0_194"/>
          <p:cNvSpPr txBox="1"/>
          <p:nvPr>
            <p:ph idx="1" type="body"/>
          </p:nvPr>
        </p:nvSpPr>
        <p:spPr>
          <a:xfrm>
            <a:off x="838200" y="3140650"/>
            <a:ext cx="5276400" cy="303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 complexity </a:t>
            </a:r>
            <a:r>
              <a:rPr lang="en-US"/>
              <a:t> </a:t>
            </a:r>
            <a:r>
              <a:rPr b="1" lang="en-US"/>
              <a:t>O(1)</a:t>
            </a:r>
            <a:endParaRPr/>
          </a:p>
        </p:txBody>
      </p:sp>
      <p:pic>
        <p:nvPicPr>
          <p:cNvPr id="285" name="Google Shape;285;g2f5f6d94059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00" y="152400"/>
            <a:ext cx="5772600" cy="6068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5f6d94059_0_16"/>
          <p:cNvSpPr txBox="1"/>
          <p:nvPr>
            <p:ph type="title"/>
          </p:nvPr>
        </p:nvSpPr>
        <p:spPr>
          <a:xfrm>
            <a:off x="838200" y="365125"/>
            <a:ext cx="5067900" cy="317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Singly-linked list; Return front item operation</a:t>
            </a:r>
            <a:endParaRPr/>
          </a:p>
        </p:txBody>
      </p:sp>
      <p:sp>
        <p:nvSpPr>
          <p:cNvPr id="292" name="Google Shape;292;g2f5f6d94059_0_16"/>
          <p:cNvSpPr txBox="1"/>
          <p:nvPr>
            <p:ph idx="1" type="body"/>
          </p:nvPr>
        </p:nvSpPr>
        <p:spPr>
          <a:xfrm>
            <a:off x="838200" y="4036975"/>
            <a:ext cx="4484100" cy="21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Delete/remove first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 complexity </a:t>
            </a:r>
            <a:r>
              <a:rPr lang="en-US"/>
              <a:t> </a:t>
            </a:r>
            <a:r>
              <a:rPr b="1" lang="en-US"/>
              <a:t>O(1)</a:t>
            </a:r>
            <a:r>
              <a:rPr lang="en-US"/>
              <a:t> </a:t>
            </a:r>
            <a:endParaRPr/>
          </a:p>
        </p:txBody>
      </p:sp>
      <p:pic>
        <p:nvPicPr>
          <p:cNvPr id="293" name="Google Shape;293;g2f5f6d9405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216" y="3"/>
            <a:ext cx="5535292" cy="211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f5f6d94059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126" y="2527404"/>
            <a:ext cx="5599507" cy="227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f5f6d94059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754" y="5223665"/>
            <a:ext cx="5702250" cy="154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5f6d94059_0_201"/>
          <p:cNvSpPr txBox="1"/>
          <p:nvPr>
            <p:ph type="title"/>
          </p:nvPr>
        </p:nvSpPr>
        <p:spPr>
          <a:xfrm>
            <a:off x="838200" y="365125"/>
            <a:ext cx="5026200" cy="250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Singly-linked list; Return front item operation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2f5f6d94059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102" y="535025"/>
            <a:ext cx="6936425" cy="52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f5f6d94059_0_201"/>
          <p:cNvSpPr txBox="1"/>
          <p:nvPr>
            <p:ph idx="1" type="body"/>
          </p:nvPr>
        </p:nvSpPr>
        <p:spPr>
          <a:xfrm>
            <a:off x="275400" y="3015575"/>
            <a:ext cx="4484100" cy="21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Delete/remove first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 complexity  </a:t>
            </a:r>
            <a:r>
              <a:rPr b="1" lang="en-US"/>
              <a:t>O(1)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090c79e8d_0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</a:t>
            </a:r>
            <a:r>
              <a:rPr lang="en-US"/>
              <a:t>’s Special About Arrays?</a:t>
            </a:r>
            <a:endParaRPr/>
          </a:p>
        </p:txBody>
      </p:sp>
      <p:sp>
        <p:nvSpPr>
          <p:cNvPr id="104" name="Google Shape;104;g22090c79e8d_0_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Random access </a:t>
            </a:r>
            <a:r>
              <a:rPr lang="en-US"/>
              <a:t>memory. 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/>
              <a:t>Constant time access (O(1)) to any particular element in an array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Constant </a:t>
            </a:r>
            <a:r>
              <a:rPr lang="en-US"/>
              <a:t>time to access read and write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1" lang="en-US">
                <a:highlight>
                  <a:srgbClr val="FFFF00"/>
                </a:highlight>
              </a:rPr>
              <a:t>memory address  = ArrayName+index*sizeof(datatype)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5f6d94059_0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new node to tail </a:t>
            </a:r>
            <a:endParaRPr/>
          </a:p>
        </p:txBody>
      </p:sp>
      <p:sp>
        <p:nvSpPr>
          <p:cNvPr id="310" name="Google Shape;310;g2f5f6d94059_0_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 to back 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(no tail pointer)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 complexity </a:t>
            </a:r>
            <a:r>
              <a:rPr b="1" lang="en-US"/>
              <a:t>O(n)</a:t>
            </a:r>
            <a:endParaRPr/>
          </a:p>
        </p:txBody>
      </p:sp>
      <p:pic>
        <p:nvPicPr>
          <p:cNvPr id="311" name="Google Shape;311;g2f5f6d9405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625" y="1982025"/>
            <a:ext cx="44005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5f6d94059_0_41"/>
          <p:cNvSpPr txBox="1"/>
          <p:nvPr>
            <p:ph type="title"/>
          </p:nvPr>
        </p:nvSpPr>
        <p:spPr>
          <a:xfrm>
            <a:off x="838200" y="365125"/>
            <a:ext cx="5193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to back operations </a:t>
            </a:r>
            <a:endParaRPr/>
          </a:p>
        </p:txBody>
      </p:sp>
      <p:sp>
        <p:nvSpPr>
          <p:cNvPr id="318" name="Google Shape;318;g2f5f6d94059_0_41"/>
          <p:cNvSpPr txBox="1"/>
          <p:nvPr>
            <p:ph idx="1" type="body"/>
          </p:nvPr>
        </p:nvSpPr>
        <p:spPr>
          <a:xfrm>
            <a:off x="838200" y="2147750"/>
            <a:ext cx="57975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 </a:t>
            </a:r>
            <a:r>
              <a:rPr lang="en-US"/>
              <a:t>complexity</a:t>
            </a:r>
            <a:r>
              <a:rPr lang="en-US"/>
              <a:t>  </a:t>
            </a:r>
            <a:r>
              <a:rPr b="1" lang="en-US"/>
              <a:t>O(1)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(with tail pointer)</a:t>
            </a:r>
            <a:endParaRPr/>
          </a:p>
        </p:txBody>
      </p:sp>
      <p:pic>
        <p:nvPicPr>
          <p:cNvPr id="319" name="Google Shape;319;g2f5f6d94059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938" y="365125"/>
            <a:ext cx="43338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f5f6d94059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688" y="2964250"/>
            <a:ext cx="47244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f5f6d94059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950" y="4872600"/>
            <a:ext cx="45243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5f6d94059_0_2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f5f6d94059_0_20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g2f5f6d94059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549" y="0"/>
            <a:ext cx="5550100" cy="6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5f6d94059_0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PopBack()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</a:t>
            </a:r>
            <a:endParaRPr/>
          </a:p>
        </p:txBody>
      </p:sp>
      <p:sp>
        <p:nvSpPr>
          <p:cNvPr id="336" name="Google Shape;336;g2f5f6d94059_0_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return back item/PopBack()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Time complexity O(n)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(no tail pointer)</a:t>
            </a:r>
            <a:endParaRPr/>
          </a:p>
        </p:txBody>
      </p:sp>
      <p:pic>
        <p:nvPicPr>
          <p:cNvPr id="337" name="Google Shape;337;g2f5f6d94059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113" y="3610888"/>
            <a:ext cx="41052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5f6d94059_0_50"/>
          <p:cNvSpPr txBox="1"/>
          <p:nvPr>
            <p:ph type="title"/>
          </p:nvPr>
        </p:nvSpPr>
        <p:spPr>
          <a:xfrm>
            <a:off x="838200" y="365125"/>
            <a:ext cx="5193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PopBack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</a:t>
            </a:r>
            <a:endParaRPr/>
          </a:p>
        </p:txBody>
      </p:sp>
      <p:sp>
        <p:nvSpPr>
          <p:cNvPr id="344" name="Google Shape;344;g2f5f6d94059_0_50"/>
          <p:cNvSpPr txBox="1"/>
          <p:nvPr>
            <p:ph idx="1" type="body"/>
          </p:nvPr>
        </p:nvSpPr>
        <p:spPr>
          <a:xfrm>
            <a:off x="838200" y="2147750"/>
            <a:ext cx="57975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return </a:t>
            </a:r>
            <a:r>
              <a:rPr lang="en-US"/>
              <a:t>back item /PopBack()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 Complexity  </a:t>
            </a:r>
            <a:r>
              <a:rPr b="1" lang="en-US"/>
              <a:t>O(n)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(with tail pointer)</a:t>
            </a:r>
            <a:endParaRPr/>
          </a:p>
        </p:txBody>
      </p:sp>
      <p:pic>
        <p:nvPicPr>
          <p:cNvPr id="345" name="Google Shape;345;g2f5f6d94059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325" y="265850"/>
            <a:ext cx="45243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f5f6d94059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800" y="2595563"/>
            <a:ext cx="45434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f5f6d94059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8213" y="4820513"/>
            <a:ext cx="40386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5f6d94059_0_2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f5f6d94059_0_2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g2f5f6d94059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27" y="0"/>
            <a:ext cx="871694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5f6d94059_0_237"/>
          <p:cNvSpPr txBox="1"/>
          <p:nvPr>
            <p:ph type="title"/>
          </p:nvPr>
        </p:nvSpPr>
        <p:spPr>
          <a:xfrm>
            <a:off x="838200" y="365125"/>
            <a:ext cx="3387300" cy="513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Operation; Add new node after a node </a:t>
            </a:r>
            <a:endParaRPr/>
          </a:p>
        </p:txBody>
      </p:sp>
      <p:pic>
        <p:nvPicPr>
          <p:cNvPr id="362" name="Google Shape;362;g2f5f6d94059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947" y="730377"/>
            <a:ext cx="3052100" cy="13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f5f6d94059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362" y="3482374"/>
            <a:ext cx="2955276" cy="23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f5f6d94059_0_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0637" y="469350"/>
            <a:ext cx="2699900" cy="22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f5f6d94059_0_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3091" y="3652249"/>
            <a:ext cx="2554984" cy="22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f5f6d94059_0_237"/>
          <p:cNvSpPr txBox="1"/>
          <p:nvPr/>
        </p:nvSpPr>
        <p:spPr>
          <a:xfrm>
            <a:off x="5322425" y="5996400"/>
            <a:ext cx="18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new node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367" name="Google Shape;367;g2f5f6d94059_0_237"/>
          <p:cNvSpPr txBox="1"/>
          <p:nvPr/>
        </p:nvSpPr>
        <p:spPr>
          <a:xfrm>
            <a:off x="5280725" y="326575"/>
            <a:ext cx="2042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5f6d94059_0_2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f5f6d94059_0_2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g2f5f6d94059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63" y="185738"/>
            <a:ext cx="7000875" cy="64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5f6d94059_0_2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f5f6d94059_0_2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g2f5f6d94059_0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503" y="0"/>
            <a:ext cx="81589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5f6d94059_0_2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Doubly-</a:t>
            </a:r>
            <a:r>
              <a:rPr lang="en-US"/>
              <a:t>L</a:t>
            </a:r>
            <a:r>
              <a:rPr lang="en-US"/>
              <a:t>inked List</a:t>
            </a:r>
            <a:endParaRPr/>
          </a:p>
        </p:txBody>
      </p:sp>
      <p:sp>
        <p:nvSpPr>
          <p:cNvPr id="390" name="Google Shape;390;g2f5f6d94059_0_257"/>
          <p:cNvSpPr txBox="1"/>
          <p:nvPr>
            <p:ph idx="1" type="body"/>
          </p:nvPr>
        </p:nvSpPr>
        <p:spPr>
          <a:xfrm>
            <a:off x="838200" y="1825625"/>
            <a:ext cx="10515600" cy="19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There is a way to make popping the back and adding before cheap. Our problem was that although we had a way to get from a previous element to the next element, we had no way to get back. And what a doubly-linked list says is, well, let's go ahead and add a way to get back. So we'll have t</a:t>
            </a:r>
            <a:r>
              <a:rPr b="1" lang="en-US" u="sng"/>
              <a:t>wo pointers, forward and back pointers</a:t>
            </a:r>
            <a:r>
              <a:rPr lang="en-US"/>
              <a:t>. </a:t>
            </a:r>
            <a:endParaRPr/>
          </a:p>
        </p:txBody>
      </p:sp>
      <p:pic>
        <p:nvPicPr>
          <p:cNvPr id="391" name="Google Shape;391;g2f5f6d94059_0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650" y="4251950"/>
            <a:ext cx="8177074" cy="17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090c79e8d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g22090c79e8d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63" y="1995625"/>
            <a:ext cx="7334267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5f6d94059_0_2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Doubly-Linked List</a:t>
            </a:r>
            <a:endParaRPr/>
          </a:p>
        </p:txBody>
      </p:sp>
      <p:sp>
        <p:nvSpPr>
          <p:cNvPr id="398" name="Google Shape;398;g2f5f6d94059_0_264"/>
          <p:cNvSpPr txBox="1"/>
          <p:nvPr>
            <p:ph idx="1" type="body"/>
          </p:nvPr>
        </p:nvSpPr>
        <p:spPr>
          <a:xfrm>
            <a:off x="838200" y="1825625"/>
            <a:ext cx="4004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Node contains: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next pointer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previous pointer</a:t>
            </a:r>
            <a:endParaRPr/>
          </a:p>
        </p:txBody>
      </p:sp>
      <p:pic>
        <p:nvPicPr>
          <p:cNvPr id="399" name="Google Shape;399;g2f5f6d94059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50" y="2760400"/>
            <a:ext cx="58197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5f6d94059_0_2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PopBack() </a:t>
            </a:r>
            <a:endParaRPr/>
          </a:p>
        </p:txBody>
      </p:sp>
      <p:pic>
        <p:nvPicPr>
          <p:cNvPr id="406" name="Google Shape;406;g2f5f6d94059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950" y="-187625"/>
            <a:ext cx="6833051" cy="229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f5f6d94059_0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987" y="2347638"/>
            <a:ext cx="6334974" cy="21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f5f6d94059_0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995" y="4524225"/>
            <a:ext cx="6367580" cy="22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f5f6d94059_0_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62650"/>
            <a:ext cx="4774375" cy="17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f5f6d94059_0_272"/>
          <p:cNvSpPr txBox="1"/>
          <p:nvPr/>
        </p:nvSpPr>
        <p:spPr>
          <a:xfrm>
            <a:off x="0" y="5822675"/>
            <a:ext cx="4774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Time complexity O(1)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5f6d94059_0_2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f5f6d94059_0_2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g2f5f6d94059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520" y="0"/>
            <a:ext cx="768096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5f6d94059_0_2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PopBack()</a:t>
            </a:r>
            <a:endParaRPr/>
          </a:p>
        </p:txBody>
      </p:sp>
      <p:sp>
        <p:nvSpPr>
          <p:cNvPr id="425" name="Google Shape;425;g2f5f6d94059_0_290"/>
          <p:cNvSpPr txBox="1"/>
          <p:nvPr>
            <p:ph idx="1" type="body"/>
          </p:nvPr>
        </p:nvSpPr>
        <p:spPr>
          <a:xfrm>
            <a:off x="838200" y="1825625"/>
            <a:ext cx="352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g2f5f6d94059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900" y="1843225"/>
            <a:ext cx="7523701" cy="460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f5f6d94059_0_2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f5f6d94059_0_2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g2f5f6d94059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65" y="125075"/>
            <a:ext cx="61317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5f6d94059_0_30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f5f6d94059_0_3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g2f5f6d94059_0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931" y="0"/>
            <a:ext cx="62821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5f6d94059_0_3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f5f6d94059_0_3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g2f5f6d94059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929" y="0"/>
            <a:ext cx="902614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5f6d94059_0_3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57" name="Google Shape;457;g2f5f6d94059_0_3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Constant time to insert at front or remove from the front.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With tail and doubly-linked, constant time to insert at or remove from the end.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O(n) time to find arbitrary element.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 elements need not be </a:t>
            </a:r>
            <a:r>
              <a:rPr lang="en-US"/>
              <a:t>contiguous.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With doubly-linked list, constant time to insert between nodes or remove a node.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f5f6d94059_0_3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Circular Linked List</a:t>
            </a:r>
            <a:endParaRPr/>
          </a:p>
        </p:txBody>
      </p:sp>
      <p:sp>
        <p:nvSpPr>
          <p:cNvPr id="464" name="Google Shape;464;g2f5f6d94059_0_3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Try implementing all the functions (we discussed in the previous slides) on a circular list.</a:t>
            </a:r>
            <a:endParaRPr/>
          </a:p>
        </p:txBody>
      </p:sp>
      <p:pic>
        <p:nvPicPr>
          <p:cNvPr id="465" name="Google Shape;465;g2f5f6d94059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113" y="3367563"/>
            <a:ext cx="732472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5f6d94059_0_3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f5f6d94059_0_3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g2f5f6d94059_0_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66675"/>
            <a:ext cx="10858500" cy="67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090c79e8d_0_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2090c79e8d_0_5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g22090c79e8d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025" y="328613"/>
            <a:ext cx="5695950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710346698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ircular doubly linked list</a:t>
            </a:r>
            <a:endParaRPr/>
          </a:p>
        </p:txBody>
      </p:sp>
      <p:sp>
        <p:nvSpPr>
          <p:cNvPr id="480" name="Google Shape;480;g2f710346698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Try implementing all the functions (we discussed in the previous slides) on a circular doubly linked list.</a:t>
            </a:r>
            <a:endParaRPr/>
          </a:p>
        </p:txBody>
      </p:sp>
      <p:pic>
        <p:nvPicPr>
          <p:cNvPr id="481" name="Google Shape;481;g2f71034669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50" y="2917775"/>
            <a:ext cx="70008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710346698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Search </a:t>
            </a:r>
            <a:endParaRPr/>
          </a:p>
        </p:txBody>
      </p:sp>
      <p:sp>
        <p:nvSpPr>
          <p:cNvPr id="488" name="Google Shape;488;g2f710346698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Time Complexity: </a:t>
            </a:r>
            <a:r>
              <a:rPr b="1" lang="en-US"/>
              <a:t>O(n)</a:t>
            </a:r>
            <a:endParaRPr b="1"/>
          </a:p>
        </p:txBody>
      </p:sp>
      <p:pic>
        <p:nvPicPr>
          <p:cNvPr id="489" name="Google Shape;489;g2f71034669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602800"/>
            <a:ext cx="112776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f710346698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Search code - Array </a:t>
            </a:r>
            <a:endParaRPr/>
          </a:p>
        </p:txBody>
      </p:sp>
      <p:sp>
        <p:nvSpPr>
          <p:cNvPr id="496" name="Google Shape;496;g2f710346698_0_1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solidFill>
            <a:srgbClr val="A4C2F4"/>
          </a:solidFill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#include &lt;iostream&gt;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using namespace std;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int search(int array[], int n, int x)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{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	// Going through array sequencially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	for (int i = 0; i &lt; n; i++)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		if (array[i] == x)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			return i;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	return -1;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}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f710346698_0_18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int main()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	int array[] = { 12, 114, 0, 4, 9 };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	int x = 4;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	int n = sizeof(array) / sizeof(array[0]);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	int result = search(array, n, x);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	(result == -1)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		? cout &lt;&lt; "Element not found"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		: cout &lt;&lt; "Element found at index: " &lt;&lt; result;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f710346698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Search Code - Linked List</a:t>
            </a:r>
            <a:endParaRPr/>
          </a:p>
        </p:txBody>
      </p:sp>
      <p:sp>
        <p:nvSpPr>
          <p:cNvPr id="504" name="Google Shape;504;g2f710346698_0_35"/>
          <p:cNvSpPr txBox="1"/>
          <p:nvPr>
            <p:ph idx="1" type="body"/>
          </p:nvPr>
        </p:nvSpPr>
        <p:spPr>
          <a:xfrm>
            <a:off x="838200" y="1368900"/>
            <a:ext cx="5694000" cy="5231100"/>
          </a:xfrm>
          <a:prstGeom prst="rect">
            <a:avLst/>
          </a:prstGeom>
          <a:solidFill>
            <a:srgbClr val="A4C2F4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20"/>
              <a:t>// Iterative C++ program to search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20"/>
              <a:t>#include &lt;iostream&gt;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20"/>
              <a:t>using namespace std;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20"/>
              <a:t>class Node {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20"/>
              <a:t>public: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20"/>
              <a:t>    int data;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20"/>
              <a:t>    Node* next;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20"/>
              <a:t>    Node(int new_data){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1320"/>
              <a:t>        data = new_data;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lang="en-US" sz="1320"/>
              <a:t>        next = nullptr;  } };</a:t>
            </a:r>
            <a:endParaRPr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-US" sz="1320"/>
              <a:t>// Checks whether key is present in linked list</a:t>
            </a:r>
            <a:endParaRPr b="1" sz="132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-US" sz="1320">
                <a:highlight>
                  <a:srgbClr val="FFFF00"/>
                </a:highlight>
              </a:rPr>
              <a:t>bool searchKey(Node* head, int key) {</a:t>
            </a:r>
            <a:endParaRPr b="1" sz="1320"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-US" sz="1320">
                <a:highlight>
                  <a:srgbClr val="FFFF00"/>
                </a:highlight>
              </a:rPr>
              <a:t>    Node* curr = head;</a:t>
            </a:r>
            <a:endParaRPr b="1" sz="1320"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-US" sz="1320">
                <a:highlight>
                  <a:srgbClr val="FFFF00"/>
                </a:highlight>
              </a:rPr>
              <a:t>    while (curr != NULL) {</a:t>
            </a:r>
            <a:endParaRPr b="1" sz="1320"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-US" sz="1320">
                <a:highlight>
                  <a:srgbClr val="FFFF00"/>
                </a:highlight>
              </a:rPr>
              <a:t>        if (curr-&gt;data == key)</a:t>
            </a:r>
            <a:endParaRPr b="1" sz="1320"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-US" sz="1320">
                <a:highlight>
                  <a:srgbClr val="FFFF00"/>
                </a:highlight>
              </a:rPr>
              <a:t>            return true;</a:t>
            </a:r>
            <a:endParaRPr b="1" sz="1320"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-US" sz="1320">
                <a:highlight>
                  <a:srgbClr val="FFFF00"/>
                </a:highlight>
              </a:rPr>
              <a:t>        curr = curr-&gt;next;}</a:t>
            </a:r>
            <a:endParaRPr b="1" sz="1320"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b="1" lang="en-US" sz="1320">
                <a:highlight>
                  <a:srgbClr val="FFFF00"/>
                </a:highlight>
              </a:rPr>
              <a:t>    return false;}</a:t>
            </a:r>
            <a:endParaRPr b="1" sz="1320">
              <a:highlight>
                <a:srgbClr val="FFFF00"/>
              </a:highlight>
            </a:endParaRPr>
          </a:p>
        </p:txBody>
      </p:sp>
      <p:sp>
        <p:nvSpPr>
          <p:cNvPr id="505" name="Google Shape;505;g2f710346698_0_35"/>
          <p:cNvSpPr txBox="1"/>
          <p:nvPr>
            <p:ph idx="2" type="body"/>
          </p:nvPr>
        </p:nvSpPr>
        <p:spPr>
          <a:xfrm>
            <a:off x="6657100" y="1825625"/>
            <a:ext cx="4824900" cy="4774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int main() {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// Create a hard-coded linked list: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// 14 -&gt; 21 -&gt; 13 -&gt; 30 -&gt; 10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Node* head = new Node(14);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head-&gt;next = new Node(21);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head-&gt;next-&gt;next = new Node(13);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head-&gt;next-&gt;next-&gt;next = new Node(30);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head-&gt;next-&gt;next-&gt;next-&gt;next = new Node(10);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  int key = 14;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>
                <a:highlight>
                  <a:srgbClr val="FFFF00"/>
                </a:highlight>
              </a:rPr>
              <a:t>    </a:t>
            </a:r>
            <a:r>
              <a:rPr b="1" lang="en-US">
                <a:highlight>
                  <a:srgbClr val="FFFF00"/>
                </a:highlight>
              </a:rPr>
              <a:t>if (searchKey(head, key))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    cout &lt;&lt; "Yes";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else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    cout &lt;&lt; "No";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return 0;}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710346698_0_44"/>
          <p:cNvSpPr txBox="1"/>
          <p:nvPr>
            <p:ph idx="1" type="body"/>
          </p:nvPr>
        </p:nvSpPr>
        <p:spPr>
          <a:xfrm>
            <a:off x="156150" y="72875"/>
            <a:ext cx="6422700" cy="6636300"/>
          </a:xfrm>
          <a:prstGeom prst="rect">
            <a:avLst/>
          </a:prstGeom>
          <a:solidFill>
            <a:srgbClr val="A4C2F4"/>
          </a:solidFill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// Recursive C++ program to search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#include &lt;iostream&gt;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using namespace std;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struct Node {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int data;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Node* next;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Node(int new_data) {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    data = new_data;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    next = nullptr;}};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// Checks whether the key is present in linked list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bool searchKey(struct Node* head, int key) {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// Base case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if (head == NULL)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    return false;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// If key is present in current node, return true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if (head-&gt;data == key)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    return true;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// Recur for remaining list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>
                <a:highlight>
                  <a:srgbClr val="FFFF00"/>
                </a:highlight>
              </a:rPr>
              <a:t>    return searchKey(head-&gt;next, key);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FFF00"/>
                </a:highlight>
              </a:rPr>
              <a:t>}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512" name="Google Shape;512;g2f710346698_0_44"/>
          <p:cNvSpPr txBox="1"/>
          <p:nvPr>
            <p:ph idx="2" type="body"/>
          </p:nvPr>
        </p:nvSpPr>
        <p:spPr>
          <a:xfrm>
            <a:off x="6718725" y="962900"/>
            <a:ext cx="5106900" cy="5746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int main() {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// Create a hard-coded linked list: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// 14 -&gt; 21 -&gt; 13 -&gt; 30 -&gt; 10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struct Node* head = new Node(14);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head-&gt;next = new Node(21);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head-&gt;next-&gt;next = new Node(13);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head-&gt;next-&gt;next-&gt;next = new Node(30);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head-&gt;next-&gt;next-&gt;next-&gt;next = new Node(10);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  // Key to search in the linked list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  int key = 14;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n-US" sz="1610">
                <a:highlight>
                  <a:srgbClr val="FFFF00"/>
                </a:highlight>
              </a:rPr>
              <a:t>    if (searchKey(head, key))</a:t>
            </a:r>
            <a:endParaRPr b="1" sz="161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n-US" sz="1610">
                <a:highlight>
                  <a:srgbClr val="FFFF00"/>
                </a:highlight>
              </a:rPr>
              <a:t>        printf("Yes");</a:t>
            </a:r>
            <a:endParaRPr b="1" sz="161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n-US" sz="1610">
                <a:highlight>
                  <a:srgbClr val="FFFF00"/>
                </a:highlight>
              </a:rPr>
              <a:t>    else</a:t>
            </a:r>
            <a:endParaRPr b="1" sz="161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n-US" sz="1610">
                <a:highlight>
                  <a:srgbClr val="FFFF00"/>
                </a:highlight>
              </a:rPr>
              <a:t>        printf("No");</a:t>
            </a:r>
            <a:endParaRPr b="1" sz="161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10"/>
              <a:t>    return 0;</a:t>
            </a:r>
            <a:endParaRPr sz="161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lang="en-US" sz="1610"/>
              <a:t>}</a:t>
            </a:r>
            <a:endParaRPr sz="161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710346698_0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Binary Search </a:t>
            </a:r>
            <a:endParaRPr/>
          </a:p>
        </p:txBody>
      </p:sp>
      <p:sp>
        <p:nvSpPr>
          <p:cNvPr id="519" name="Google Shape;519;g2f710346698_0_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Binary Search is a divide and conquer algorithm, so we have to divide the list in half and keep doing until we find our required element.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Time Complexity: </a:t>
            </a:r>
            <a:r>
              <a:rPr b="1" lang="en-US"/>
              <a:t>O(log n) </a:t>
            </a:r>
            <a:endParaRPr b="1"/>
          </a:p>
        </p:txBody>
      </p:sp>
      <p:pic>
        <p:nvPicPr>
          <p:cNvPr id="520" name="Google Shape;520;g2f71034669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3" y="3648063"/>
            <a:ext cx="109251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f719e30787_0_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Binary Search Code - Array</a:t>
            </a:r>
            <a:endParaRPr/>
          </a:p>
        </p:txBody>
      </p:sp>
      <p:sp>
        <p:nvSpPr>
          <p:cNvPr id="527" name="Google Shape;527;g2f719e30787_0_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g2f719e30787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280" y="1690825"/>
            <a:ext cx="6719095" cy="49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710346698_0_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Binary Search Code - Array</a:t>
            </a:r>
            <a:endParaRPr/>
          </a:p>
        </p:txBody>
      </p:sp>
      <p:sp>
        <p:nvSpPr>
          <p:cNvPr id="535" name="Google Shape;535;g2f710346698_0_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On the next slide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f719e30787_0_54"/>
          <p:cNvSpPr txBox="1"/>
          <p:nvPr>
            <p:ph idx="1" type="body"/>
          </p:nvPr>
        </p:nvSpPr>
        <p:spPr>
          <a:xfrm>
            <a:off x="0" y="-100"/>
            <a:ext cx="6072900" cy="67053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#include &lt;iostream&gt;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using namespace std;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// Binary search for raw array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int binarySearch(const int arr[], int x, int low, int high) {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while (low &lt;= high) {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   </a:t>
            </a:r>
            <a:r>
              <a:rPr b="1"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 </a:t>
            </a:r>
            <a:r>
              <a:rPr b="1" lang="en-US">
                <a:highlight>
                  <a:srgbClr val="FFFF00"/>
                </a:highlight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int mid = low + (high - low) / 2</a:t>
            </a:r>
            <a:r>
              <a:rPr b="1" lang="en-US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;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    if (arr[mid] == x)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        return mid;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    else if (arr[mid] &lt; x)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        low = mid + 1;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    else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        high = mid - 1;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}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    return -1;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}</a:t>
            </a:r>
            <a:endParaRPr b="1"/>
          </a:p>
        </p:txBody>
      </p:sp>
      <p:sp>
        <p:nvSpPr>
          <p:cNvPr id="542" name="Google Shape;542;g2f719e30787_0_54"/>
          <p:cNvSpPr txBox="1"/>
          <p:nvPr>
            <p:ph idx="2" type="body"/>
          </p:nvPr>
        </p:nvSpPr>
        <p:spPr>
          <a:xfrm>
            <a:off x="6218750" y="0"/>
            <a:ext cx="5732400" cy="6705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int main() {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// Initialize raw array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int arr[] = {2, 4, 5, 7, 14, 17, 19, 22};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int x = 22;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// Perform binary search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</a:t>
            </a:r>
            <a:r>
              <a:rPr b="1" lang="en-US"/>
              <a:t>int result = binarySearch(arr, x, 0, sizeof(arr) / sizeof(arr[0]) - 1);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// Print result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if (result != -1)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    cout &lt;&lt; "Index: " &lt;&lt; result &lt;&lt; endl;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else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    cout &lt;&lt; "Not found" &lt;&lt; endl;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    return 0;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719e30787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Binary Search - Linked List</a:t>
            </a:r>
            <a:endParaRPr/>
          </a:p>
        </p:txBody>
      </p:sp>
      <p:sp>
        <p:nvSpPr>
          <p:cNvPr id="549" name="Google Shape;549;g2f719e30787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Dry Run: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/>
              <a:t>To find the middle node of the linked list</a:t>
            </a:r>
            <a:endParaRPr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We will use two pointers approach in order to find middle of the linked list. The two pointers will be slow and fast, slow will jump a step( slow=slow→next) whereas fast will jump 2 steps( (fast = fast→next→next). So, when fast reaches end, slow reaches middle.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090c79e8d_0_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2090c79e8d_0_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g22090c79e8d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63" y="152400"/>
            <a:ext cx="966787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2f719e30787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875" y="-12"/>
            <a:ext cx="76962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f719e30787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250" y="1451438"/>
            <a:ext cx="831532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f719e30787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575" y="3379138"/>
            <a:ext cx="772477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f719e30787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450" y="5188900"/>
            <a:ext cx="7084792" cy="16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2f719e30787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38" y="0"/>
            <a:ext cx="76295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f719e30787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213" y="1871750"/>
            <a:ext cx="802957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g2f719e30787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387425"/>
            <a:ext cx="76200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f719e30787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88" y="3210813"/>
            <a:ext cx="77438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2f719e30787_0_86"/>
          <p:cNvSpPr txBox="1"/>
          <p:nvPr/>
        </p:nvSpPr>
        <p:spPr>
          <a:xfrm>
            <a:off x="2946075" y="5746250"/>
            <a:ext cx="8101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fast!=last (false) 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so we will return slow as middle node</a:t>
            </a:r>
            <a:br>
              <a:rPr lang="en-US" sz="2800">
                <a:solidFill>
                  <a:schemeClr val="dk1"/>
                </a:solidFill>
              </a:rPr>
            </a:b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middle==key (element found)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f719e30787_0_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Binary Search - Linked List</a:t>
            </a:r>
            <a:endParaRPr/>
          </a:p>
        </p:txBody>
      </p:sp>
      <p:sp>
        <p:nvSpPr>
          <p:cNvPr id="580" name="Google Shape;580;g2f719e30787_0_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Code: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 will attached the complete code cpp file on GCR along with the this slide lecture.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You can check the snapshots of the function code on next slide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g2f719e30787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289" y="604039"/>
            <a:ext cx="7023387" cy="56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2f719e30787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751" y="0"/>
            <a:ext cx="64615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f710346698_0_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Interpolation Search</a:t>
            </a:r>
            <a:endParaRPr/>
          </a:p>
        </p:txBody>
      </p:sp>
      <p:sp>
        <p:nvSpPr>
          <p:cNvPr id="599" name="Google Shape;599;g2f710346698_0_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Interpolation search is an improvement over binary search.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Binary Search always checks the value at middle index. But, interpolation search may check at different locations based on the value of element being searched.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interpolation search to work efficiently the array elements/data should be sorted and uniformly distributed.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2f75db85f9e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130" y="0"/>
            <a:ext cx="84977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2f75db85f9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926" y="44938"/>
            <a:ext cx="5580375" cy="67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2f75db85f9e_0_23"/>
          <p:cNvSpPr txBox="1"/>
          <p:nvPr/>
        </p:nvSpPr>
        <p:spPr>
          <a:xfrm>
            <a:off x="83400" y="1438325"/>
            <a:ext cx="348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Example if we are looking for element </a:t>
            </a:r>
            <a:r>
              <a:rPr b="1" lang="en-US" sz="2400"/>
              <a:t>4</a:t>
            </a:r>
            <a:r>
              <a:rPr lang="en-US" sz="2400"/>
              <a:t> in the given array</a:t>
            </a:r>
            <a:endParaRPr sz="2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f75db85f9e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Example</a:t>
            </a:r>
            <a:endParaRPr/>
          </a:p>
        </p:txBody>
      </p:sp>
      <p:sp>
        <p:nvSpPr>
          <p:cNvPr id="619" name="Google Shape;619;g2f75db85f9e_0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 will attached the complete code cpp file on GCR along with the this slide lecture.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090c79e8d_0_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g22090c79e8d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3971925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2090c79e8d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350" y="3219000"/>
            <a:ext cx="374332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f710346698_0_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 - Your turn to write code!!</a:t>
            </a:r>
            <a:endParaRPr/>
          </a:p>
        </p:txBody>
      </p:sp>
      <p:sp>
        <p:nvSpPr>
          <p:cNvPr id="626" name="Google Shape;626;g2f710346698_0_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Try all three search techniques on singly doubly, circular, and circular doubly linked list.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2090c79e8d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633" name="Google Shape;633;g22090c79e8d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https://www.cs.emory.edu/~cheung/Courses/170/Syllabus/09/copy-array.html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090c79e8d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you need to have to achieve a dream/goal/task!!</a:t>
            </a:r>
            <a:endParaRPr/>
          </a:p>
        </p:txBody>
      </p:sp>
      <p:pic>
        <p:nvPicPr>
          <p:cNvPr id="640" name="Google Shape;640;g22090c79e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700" y="1690825"/>
            <a:ext cx="9403066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2090c79e8d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 promises you have to make to yourself!</a:t>
            </a:r>
            <a:endParaRPr/>
          </a:p>
        </p:txBody>
      </p:sp>
      <p:pic>
        <p:nvPicPr>
          <p:cNvPr id="647" name="Google Shape;647;g22090c79e8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98" y="1905750"/>
            <a:ext cx="9472600" cy="468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090c79e8d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Watch full video!!</a:t>
            </a:r>
            <a:endParaRPr/>
          </a:p>
        </p:txBody>
      </p:sp>
      <p:sp>
        <p:nvSpPr>
          <p:cNvPr id="654" name="Google Shape;654;g22090c79e8d_0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https://www.youtube.com/watch?v=uxoCnxlxpIk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090c79e8d_0_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2090c79e8d_0_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g22090c79e8d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25" y="647700"/>
            <a:ext cx="874395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090c79e8d_0_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2090c79e8d_0_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22090c79e8d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75" y="104775"/>
            <a:ext cx="7181850" cy="6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2024-08-17T07:00:18Z</dcterms:created>
  <dc:creator>19BSCS17</dc:creator>
</cp:coreProperties>
</file>